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175A0C-92E7-4A75-AC14-044AA183C8F4}" type="datetimeFigureOut">
              <a:rPr lang="ar-IQ" smtClean="0"/>
              <a:t>05/03/1440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E3C128-72CA-482C-9E78-774F43C2360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9BC3-8D84-40DC-9EC4-3C8B4B35D27F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0AF728-7B07-4C64-B796-D888A783AC98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86207-42AF-4A60-B90E-9F185D70469E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40DB-E00E-46CE-9922-BAD20064938A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B10CE-8D8A-44DF-B4B4-9D8A5DB7AAFA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804D54-FF9C-4536-B3EE-05A345960595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D0B2E-C872-4499-B924-88602BCBE05C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8E9A9-9062-4427-A4E2-90BB420D9344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2C41FE-5F6E-4726-93F8-0973A53E01E3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2B2C5C-CDD3-465F-9258-CCE9F20731AB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7CAFED-B66C-4609-8C67-B63809EE3D51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720706-212A-43B2-8EF2-4EE280028311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0916C7-28C9-49B1-BD0C-642EC0C9915D}" type="datetime8">
              <a:rPr lang="ar-IQ" smtClean="0"/>
              <a:t>13 تشرين الثاني، 18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64060F-57AC-4F13-B61D-57B0EC786241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icrobeonline.com/wp-content/uploads/2013/05/Basic-classification-of-Medically-Important-Bacteri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4991"/>
            <a:ext cx="7772400" cy="1186819"/>
          </a:xfrm>
        </p:spPr>
        <p:txBody>
          <a:bodyPr/>
          <a:lstStyle/>
          <a:p>
            <a:pPr algn="ctr" rtl="0"/>
            <a:r>
              <a:rPr lang="en-US" dirty="0" smtClean="0"/>
              <a:t>Taxonomy</a:t>
            </a:r>
            <a:endParaRPr lang="ar-IQ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4015246"/>
            <a:ext cx="7772400" cy="1199704"/>
          </a:xfrm>
          <a:prstGeom prst="rect">
            <a:avLst/>
          </a:prstGeom>
        </p:spPr>
        <p:txBody>
          <a:bodyPr vert="horz" lIns="45720" rIns="45720">
            <a:normAutofit fontScale="92500" lnSpcReduction="2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– 1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semester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Munira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Ch. Ismail </a:t>
            </a:r>
          </a:p>
          <a:p>
            <a:pPr marL="0" marR="64008" lvl="0" indent="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IQ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شعارالكر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94" y="71414"/>
            <a:ext cx="243840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3" descr="C:\Users\pc\Downloads\Bacteria -Structure,Classification,Reproduction and its Benefits_files\Classification-of-Bacteria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28"/>
            <a:ext cx="6548462" cy="5696766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Content Placeholder 4" descr="Basic classification of Medically Important Bacteria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71414"/>
            <a:ext cx="6429420" cy="642939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u="sng" dirty="0" smtClean="0">
                <a:solidFill>
                  <a:srgbClr val="FF0000"/>
                </a:solidFill>
              </a:rPr>
              <a:t>Nutrition and physiology: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Modes </a:t>
            </a:r>
            <a:r>
              <a:rPr lang="en-US" dirty="0" smtClean="0"/>
              <a:t>of metabolism (</a:t>
            </a:r>
            <a:r>
              <a:rPr lang="en-US" dirty="0" err="1" smtClean="0"/>
              <a:t>phototroph</a:t>
            </a:r>
            <a:r>
              <a:rPr lang="en-US" dirty="0" smtClean="0"/>
              <a:t>, </a:t>
            </a:r>
            <a:r>
              <a:rPr lang="en-US" dirty="0" err="1" smtClean="0"/>
              <a:t>chemoorganotroph</a:t>
            </a:r>
            <a:r>
              <a:rPr lang="en-US" dirty="0" smtClean="0"/>
              <a:t>, </a:t>
            </a:r>
            <a:r>
              <a:rPr lang="en-US" dirty="0" err="1" smtClean="0"/>
              <a:t>chemolithotroph</a:t>
            </a:r>
            <a:r>
              <a:rPr lang="en-US" dirty="0" smtClean="0"/>
              <a:t>); </a:t>
            </a:r>
            <a:r>
              <a:rPr lang="en-US" dirty="0" smtClean="0"/>
              <a:t>energy sources carbon</a:t>
            </a:r>
            <a:r>
              <a:rPr lang="en-US" dirty="0" smtClean="0"/>
              <a:t>, nitrogen and sulfur sources, fermentation products, growth factor requirements;</a:t>
            </a:r>
          </a:p>
          <a:p>
            <a:pPr algn="l" rtl="0"/>
            <a:r>
              <a:rPr lang="en-US" dirty="0" smtClean="0"/>
              <a:t>Temperature range and optima, pH tolerance range, osmotic tolerance, salt </a:t>
            </a:r>
          </a:p>
          <a:p>
            <a:pPr algn="l" rtl="0"/>
            <a:r>
              <a:rPr lang="en-US" dirty="0" smtClean="0"/>
              <a:t>requirements and tolerance, secondary metabolites formed, storage inclusions…</a:t>
            </a:r>
          </a:p>
          <a:p>
            <a:pPr algn="l" rtl="0"/>
            <a:r>
              <a:rPr lang="en-US" dirty="0" smtClean="0"/>
              <a:t>Many </a:t>
            </a:r>
            <a:r>
              <a:rPr lang="en-US" dirty="0" smtClean="0"/>
              <a:t>different biochemical tests are used to assess a microbes nutrition and physiology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c.</a:t>
            </a:r>
            <a:r>
              <a:rPr lang="en-US" b="1" u="sng" dirty="0" err="1" smtClean="0">
                <a:solidFill>
                  <a:srgbClr val="FF0000"/>
                </a:solidFill>
              </a:rPr>
              <a:t>Serotyping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Identifying </a:t>
            </a:r>
            <a:r>
              <a:rPr lang="en-US" dirty="0" smtClean="0"/>
              <a:t>a microorganism based on its reaction to particular </a:t>
            </a:r>
            <a:r>
              <a:rPr lang="en-US" dirty="0" smtClean="0"/>
              <a:t>antibodies.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antibodies are used to identify microorganisms carrying particular antigens. Techniques </a:t>
            </a:r>
            <a:r>
              <a:rPr lang="en-US" dirty="0" err="1" smtClean="0"/>
              <a:t>likethe</a:t>
            </a:r>
            <a:r>
              <a:rPr lang="en-US" dirty="0" smtClean="0"/>
              <a:t> Western blot or Enzyme Linked </a:t>
            </a:r>
            <a:r>
              <a:rPr lang="en-US" dirty="0" err="1" smtClean="0"/>
              <a:t>Immunosorbent</a:t>
            </a:r>
            <a:r>
              <a:rPr lang="en-US" dirty="0" smtClean="0"/>
              <a:t> Assay </a:t>
            </a:r>
            <a:r>
              <a:rPr lang="en-US" b="1" dirty="0" smtClean="0"/>
              <a:t>(ELISA</a:t>
            </a:r>
            <a:r>
              <a:rPr lang="en-US" b="1" dirty="0" smtClean="0"/>
              <a:t>).</a:t>
            </a: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6" descr="ØµÙØ±Ø© Ø°Ø§Øª ØµÙØ©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0087" y="428604"/>
            <a:ext cx="7743825" cy="2800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Principle of  ELISA TEST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7" descr="C:\Users\pc\Documents\images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90080" y="4145680"/>
            <a:ext cx="3596498" cy="18550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00166" y="6121619"/>
            <a:ext cx="63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ELISA  KIT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b="1" u="sng" dirty="0" smtClean="0">
                <a:solidFill>
                  <a:srgbClr val="FF0000"/>
                </a:solidFill>
              </a:rPr>
              <a:t>Phage typing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determines the susceptibility of a bacterium to a particular phage type.</a:t>
            </a:r>
          </a:p>
          <a:p>
            <a:pPr algn="l" rtl="0"/>
            <a:r>
              <a:rPr lang="en-US" u="sng" dirty="0" err="1" smtClean="0"/>
              <a:t>Bacteriophages</a:t>
            </a:r>
            <a:r>
              <a:rPr lang="en-US" u="sng" dirty="0" smtClean="0"/>
              <a:t> (viruses </a:t>
            </a:r>
            <a:r>
              <a:rPr lang="en-US" u="sng" dirty="0" smtClean="0"/>
              <a:t>that infect bacteria) have very specific hosts and can be use to ID bacteria</a:t>
            </a:r>
            <a:r>
              <a:rPr lang="en-US" u="sng" dirty="0" smtClean="0"/>
              <a:t>. (</a:t>
            </a:r>
            <a:r>
              <a:rPr lang="en-US" dirty="0" smtClean="0"/>
              <a:t>Highly specialized</a:t>
            </a:r>
            <a:r>
              <a:rPr lang="en-US" u="sng" dirty="0" smtClean="0"/>
              <a:t>).</a:t>
            </a: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714752"/>
            <a:ext cx="2305878" cy="2019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643174" y="5857892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Phagetyping</a:t>
            </a: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Plate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u="sng" dirty="0" smtClean="0">
                <a:solidFill>
                  <a:srgbClr val="FF0000"/>
                </a:solidFill>
              </a:rPr>
              <a:t>Ecological </a:t>
            </a:r>
            <a:r>
              <a:rPr lang="en-US" b="1" u="sng" dirty="0" smtClean="0">
                <a:solidFill>
                  <a:srgbClr val="FF0000"/>
                </a:solidFill>
              </a:rPr>
              <a:t>Characteristics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ability of a microorganism to colonize a particular environment.</a:t>
            </a:r>
          </a:p>
          <a:p>
            <a:pPr algn="l" rtl="0"/>
            <a:r>
              <a:rPr lang="en-US" dirty="0" smtClean="0"/>
              <a:t>Life </a:t>
            </a:r>
            <a:r>
              <a:rPr lang="en-US" dirty="0" smtClean="0"/>
              <a:t>cycle patterns, the nature of symbiotic relationships, the ability to </a:t>
            </a:r>
            <a:r>
              <a:rPr lang="en-US" dirty="0" smtClean="0"/>
              <a:t>cause disease </a:t>
            </a:r>
            <a:r>
              <a:rPr lang="en-US" dirty="0" smtClean="0"/>
              <a:t>in a particular host, habitat preferences (e.g., requirements for temperature, pH, oxygen, </a:t>
            </a:r>
            <a:r>
              <a:rPr lang="en-US" dirty="0" smtClean="0"/>
              <a:t>osmotic concentration).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8" descr="ÙØªÙØ¬Ø© Ø¨Ø­Ø« Ø§ÙØµÙØ± Ø¹Ù âªaerobic bacteriaâ¬â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857628"/>
            <a:ext cx="4790661" cy="19281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428860" y="5857892"/>
            <a:ext cx="450059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effect of oxygen on bacterial growth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u="sng" dirty="0" smtClean="0">
                <a:solidFill>
                  <a:srgbClr val="FF0000"/>
                </a:solidFill>
              </a:rPr>
              <a:t>. Genetic analysis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/>
              <a:t>– </a:t>
            </a:r>
            <a:r>
              <a:rPr lang="en-US" dirty="0" smtClean="0"/>
              <a:t>the study of chromosomal gene exchange through transformation</a:t>
            </a:r>
            <a:r>
              <a:rPr lang="en-US" dirty="0" smtClean="0"/>
              <a:t>, conjugation </a:t>
            </a:r>
            <a:r>
              <a:rPr lang="en-US" dirty="0" smtClean="0"/>
              <a:t>and transduction is sometimes useful for classification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Application of Phenotypes in Taxonomy and </a:t>
            </a:r>
            <a:r>
              <a:rPr lang="en-US" b="1" dirty="0" err="1" smtClean="0">
                <a:solidFill>
                  <a:srgbClr val="FF0000"/>
                </a:solidFill>
              </a:rPr>
              <a:t>Systematics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624078" indent="-514350" algn="l" rtl="0">
              <a:buAutoNum type="alphaLcPeriod"/>
            </a:pPr>
            <a:r>
              <a:rPr lang="en-US" dirty="0" smtClean="0"/>
              <a:t>Development of diagnostic keys for identification(e.g. Dichotomous key in Microbiology lab manual).</a:t>
            </a:r>
          </a:p>
          <a:p>
            <a:pPr marL="624078" indent="-514350" algn="l" rtl="0">
              <a:buAutoNum type="alphaLcPeriod"/>
            </a:pPr>
            <a:r>
              <a:rPr lang="en-US" dirty="0" smtClean="0"/>
              <a:t>Many </a:t>
            </a:r>
            <a:r>
              <a:rPr lang="en-US" dirty="0" smtClean="0"/>
              <a:t>commercial systems have been developed for microbial </a:t>
            </a:r>
            <a:r>
              <a:rPr lang="en-US" dirty="0" smtClean="0"/>
              <a:t>identification</a:t>
            </a:r>
          </a:p>
          <a:p>
            <a:pPr marL="624078" indent="-514350" algn="l" rtl="0">
              <a:buAutoNum type="alphaLcPeriod"/>
            </a:pPr>
            <a:r>
              <a:rPr lang="en-US" dirty="0" smtClean="0"/>
              <a:t>API </a:t>
            </a:r>
            <a:r>
              <a:rPr lang="en-US" dirty="0" smtClean="0"/>
              <a:t>– biochemical test profiling – often carbon source use but may also include </a:t>
            </a:r>
            <a:r>
              <a:rPr lang="en-US" dirty="0" err="1" smtClean="0"/>
              <a:t>enzymati</a:t>
            </a:r>
            <a:r>
              <a:rPr lang="en-US" dirty="0" smtClean="0"/>
              <a:t> </a:t>
            </a:r>
            <a:r>
              <a:rPr lang="en-US" dirty="0" err="1" smtClean="0"/>
              <a:t>cactivities</a:t>
            </a:r>
            <a:r>
              <a:rPr lang="en-US" dirty="0" smtClean="0"/>
              <a:t> </a:t>
            </a:r>
            <a:r>
              <a:rPr lang="en-US" dirty="0" smtClean="0"/>
              <a:t>and other attributes.(The API  strips are designed for the identification of bacteria).</a:t>
            </a:r>
          </a:p>
          <a:p>
            <a:pPr algn="l" rtl="0"/>
            <a:endParaRPr lang="ar-IQ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10" descr="ÙØªÙØ¬Ø© Ø¨Ø­Ø« Ø§ÙØµÙØ± Ø¹Ù âªapi 20 strep testâ¬â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2"/>
            <a:ext cx="8229600" cy="2187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428992" y="5072074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0363" algn="l"/>
              </a:tabLst>
            </a:pPr>
            <a:r>
              <a:rPr kumimoji="0" lang="en-US" altLang="ja-JP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Api</a:t>
            </a: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 strip 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Enterotube</a:t>
            </a:r>
            <a:r>
              <a:rPr lang="en-US" dirty="0" smtClean="0"/>
              <a:t> </a:t>
            </a:r>
            <a:r>
              <a:rPr lang="en-US" dirty="0" smtClean="0"/>
              <a:t>– biochemical test profiling.</a:t>
            </a:r>
          </a:p>
          <a:p>
            <a:pPr algn="l" rtl="0"/>
            <a:r>
              <a:rPr lang="en-US" dirty="0" err="1" smtClean="0"/>
              <a:t>Biolog</a:t>
            </a:r>
            <a:r>
              <a:rPr lang="en-US" dirty="0" smtClean="0"/>
              <a:t> </a:t>
            </a:r>
            <a:r>
              <a:rPr lang="en-US" dirty="0" smtClean="0"/>
              <a:t>– tests usage of 95 different carbon sources and compares results to a database </a:t>
            </a:r>
            <a:r>
              <a:rPr lang="en-US" dirty="0" smtClean="0"/>
              <a:t>of characterized </a:t>
            </a:r>
            <a:r>
              <a:rPr lang="en-US" dirty="0" smtClean="0"/>
              <a:t>bacteria.</a:t>
            </a:r>
          </a:p>
          <a:p>
            <a:pPr algn="l" rtl="0"/>
            <a:r>
              <a:rPr lang="en-US" dirty="0" smtClean="0"/>
              <a:t> </a:t>
            </a:r>
            <a:r>
              <a:rPr lang="en-US" dirty="0" smtClean="0"/>
              <a:t>FAME </a:t>
            </a:r>
            <a:r>
              <a:rPr lang="en-US" dirty="0" smtClean="0"/>
              <a:t>– fatty acid methyl ester – this techniques determines the cellular fatty acid </a:t>
            </a:r>
            <a:r>
              <a:rPr lang="en-US" dirty="0" err="1" smtClean="0"/>
              <a:t>profileand</a:t>
            </a:r>
            <a:r>
              <a:rPr lang="en-US" dirty="0" smtClean="0"/>
              <a:t> compares it to a database of characterized bacteria.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2) Phylogenetic:	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b="1" u="sng" dirty="0" smtClean="0"/>
              <a:t>a)Nucleic acid base composition:</a:t>
            </a:r>
            <a:endParaRPr lang="en-US" dirty="0" smtClean="0"/>
          </a:p>
          <a:p>
            <a:pPr algn="l" rtl="0"/>
            <a:r>
              <a:rPr lang="en-US" dirty="0" smtClean="0"/>
              <a:t>G </a:t>
            </a:r>
            <a:r>
              <a:rPr lang="en-US" dirty="0" smtClean="0"/>
              <a:t>+ C content = the percent of G + C in the DNA</a:t>
            </a:r>
          </a:p>
          <a:p>
            <a:pPr algn="l" rtl="0"/>
            <a:r>
              <a:rPr lang="en-US" dirty="0" smtClean="0"/>
              <a:t>Can </a:t>
            </a:r>
            <a:r>
              <a:rPr lang="en-US" dirty="0" smtClean="0"/>
              <a:t>be determined by hydrolysis of DNA and HPLC analysis of the resulting bases or </a:t>
            </a:r>
            <a:r>
              <a:rPr lang="en-US" dirty="0" smtClean="0"/>
              <a:t>by melting </a:t>
            </a:r>
            <a:r>
              <a:rPr lang="en-US" dirty="0" smtClean="0"/>
              <a:t>temperature (Tm) determination.</a:t>
            </a:r>
          </a:p>
          <a:p>
            <a:pPr algn="l" rtl="0"/>
            <a:r>
              <a:rPr lang="en-US" dirty="0" smtClean="0"/>
              <a:t>Organisms </a:t>
            </a:r>
            <a:r>
              <a:rPr lang="en-US" dirty="0" smtClean="0"/>
              <a:t>with that differ in their G + C content by more than 10% are likely to have </a:t>
            </a:r>
            <a:r>
              <a:rPr lang="en-US" dirty="0" smtClean="0"/>
              <a:t>quite different </a:t>
            </a:r>
            <a:r>
              <a:rPr lang="en-US" dirty="0" smtClean="0"/>
              <a:t>base sequences.</a:t>
            </a:r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81328"/>
            <a:ext cx="8572560" cy="4733754"/>
          </a:xfrm>
        </p:spPr>
        <p:txBody>
          <a:bodyPr>
            <a:normAutofit fontScale="77500" lnSpcReduction="20000"/>
          </a:bodyPr>
          <a:lstStyle/>
          <a:p>
            <a:pPr marL="624078" indent="-51435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Nomenclature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 marL="624078" indent="-514350" algn="l" rtl="0"/>
            <a:r>
              <a:rPr lang="en-US" dirty="0" smtClean="0"/>
              <a:t>Assignment </a:t>
            </a:r>
            <a:r>
              <a:rPr lang="en-US" dirty="0" smtClean="0"/>
              <a:t>of names for purposes of communication and </a:t>
            </a:r>
            <a:r>
              <a:rPr lang="en-US" dirty="0" smtClean="0"/>
              <a:t>identification</a:t>
            </a:r>
          </a:p>
          <a:p>
            <a:pPr marL="624078" indent="-514350" algn="l" rtl="0"/>
            <a:r>
              <a:rPr lang="en-US" dirty="0" smtClean="0"/>
              <a:t>Use a binomial systems of nomenclature</a:t>
            </a:r>
            <a:r>
              <a:rPr lang="en-US" b="1" dirty="0" smtClean="0"/>
              <a:t>.</a:t>
            </a:r>
            <a:endParaRPr lang="en-US" dirty="0" smtClean="0"/>
          </a:p>
          <a:p>
            <a:pPr marL="624078" indent="-514350" algn="l" rtl="0">
              <a:buFont typeface="+mj-lt"/>
              <a:buAutoNum type="alphaUcPeriod" startAt="2"/>
            </a:pPr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Ordering </a:t>
            </a:r>
            <a:r>
              <a:rPr lang="en-US" dirty="0" smtClean="0"/>
              <a:t>organisms with like characteristics into groups or </a:t>
            </a:r>
            <a:r>
              <a:rPr lang="en-US" dirty="0" err="1" smtClean="0"/>
              <a:t>taxa</a:t>
            </a:r>
            <a:r>
              <a:rPr lang="en-US" dirty="0" smtClean="0"/>
              <a:t> (singular - </a:t>
            </a:r>
            <a:r>
              <a:rPr lang="en-US" dirty="0" err="1" smtClean="0"/>
              <a:t>taxon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Based </a:t>
            </a:r>
            <a:r>
              <a:rPr lang="en-US" dirty="0" smtClean="0"/>
              <a:t>on established procedures and rules.</a:t>
            </a:r>
          </a:p>
          <a:p>
            <a:pPr algn="l" rtl="0"/>
            <a:r>
              <a:rPr lang="en-US" dirty="0" smtClean="0"/>
              <a:t>Describes </a:t>
            </a:r>
            <a:r>
              <a:rPr lang="en-US" dirty="0" smtClean="0"/>
              <a:t>groups of organisms, their interrelationships and boundaries between groups</a:t>
            </a:r>
            <a:r>
              <a:rPr lang="en-US" dirty="0" smtClean="0"/>
              <a:t>.</a:t>
            </a:r>
          </a:p>
          <a:p>
            <a:pPr marL="624078" indent="-514350" algn="l" rtl="0">
              <a:buFont typeface="+mj-lt"/>
              <a:buAutoNum type="alphaUcPeriod" startAt="3"/>
            </a:pPr>
            <a:r>
              <a:rPr lang="en-US" b="1" dirty="0" smtClean="0">
                <a:solidFill>
                  <a:srgbClr val="FF0000"/>
                </a:solidFill>
              </a:rPr>
              <a:t>Identification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Application </a:t>
            </a:r>
            <a:r>
              <a:rPr lang="en-US" dirty="0" smtClean="0"/>
              <a:t>of classification &amp; nomenclature to assign proper name to unknown </a:t>
            </a:r>
          </a:p>
          <a:p>
            <a:pPr algn="l" rtl="0"/>
            <a:r>
              <a:rPr lang="en-US" dirty="0" smtClean="0"/>
              <a:t>organism and place it in its proper position within classification system.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Components of taxonomy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>
            <a:normAutofit fontScale="92500" lnSpcReduction="20000"/>
          </a:bodyPr>
          <a:lstStyle/>
          <a:p>
            <a:pPr algn="just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b)</a:t>
            </a:r>
            <a:r>
              <a:rPr lang="en-US" b="1" u="sng" dirty="0" smtClean="0">
                <a:solidFill>
                  <a:srgbClr val="FF0000"/>
                </a:solidFill>
              </a:rPr>
              <a:t>DNA:DNA hybridization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just" rtl="0">
              <a:buFontTx/>
              <a:buChar char="-"/>
            </a:pPr>
            <a:r>
              <a:rPr lang="en-US" dirty="0" smtClean="0"/>
              <a:t>genomic </a:t>
            </a:r>
            <a:r>
              <a:rPr lang="en-US" dirty="0" smtClean="0"/>
              <a:t>DNA from one organisms is labeled and hybridized </a:t>
            </a:r>
            <a:r>
              <a:rPr lang="en-US" dirty="0" smtClean="0"/>
              <a:t>with the </a:t>
            </a:r>
            <a:r>
              <a:rPr lang="en-US" dirty="0" smtClean="0"/>
              <a:t>genomic DNA from another organism. This technique measures the similarity between </a:t>
            </a:r>
            <a:r>
              <a:rPr lang="en-US" dirty="0" smtClean="0"/>
              <a:t>the two </a:t>
            </a:r>
            <a:r>
              <a:rPr lang="en-US" dirty="0" smtClean="0"/>
              <a:t>DNAs. Does not work well for comparing distantly related </a:t>
            </a:r>
            <a:r>
              <a:rPr lang="en-US" dirty="0" smtClean="0"/>
              <a:t>microorganisms</a:t>
            </a:r>
            <a:endParaRPr lang="en-US" dirty="0" smtClean="0"/>
          </a:p>
          <a:p>
            <a:pPr algn="just" rtl="0">
              <a:buFontTx/>
              <a:buChar char="-"/>
            </a:pPr>
            <a:r>
              <a:rPr lang="en-US" dirty="0" smtClean="0"/>
              <a:t>DNA </a:t>
            </a:r>
            <a:r>
              <a:rPr lang="en-US" dirty="0" smtClean="0"/>
              <a:t>chip technology has made it possible to “print” many different species specific probes(&gt; 10,000) onto a glass slide (i.e., the “chip”). Genomic DNA is extracted from an </a:t>
            </a:r>
            <a:r>
              <a:rPr lang="en-US" dirty="0" smtClean="0"/>
              <a:t>unknown organism </a:t>
            </a:r>
            <a:r>
              <a:rPr lang="en-US" dirty="0" smtClean="0"/>
              <a:t>and labeled with a </a:t>
            </a:r>
            <a:r>
              <a:rPr lang="en-US" dirty="0" err="1" smtClean="0"/>
              <a:t>fluorochrome</a:t>
            </a:r>
            <a:r>
              <a:rPr lang="en-US" dirty="0" smtClean="0"/>
              <a:t>. The labeled genomic DNA is hybridized with </a:t>
            </a:r>
            <a:r>
              <a:rPr lang="en-US" dirty="0" smtClean="0"/>
              <a:t>the probes </a:t>
            </a:r>
            <a:r>
              <a:rPr lang="en-US" dirty="0" smtClean="0"/>
              <a:t>on the chip. Hybridization reactions fluoresce and can be identified by reading </a:t>
            </a:r>
            <a:r>
              <a:rPr lang="en-US" dirty="0" smtClean="0"/>
              <a:t>the DNA </a:t>
            </a:r>
            <a:r>
              <a:rPr lang="en-US" dirty="0" smtClean="0"/>
              <a:t>chip with an instrument known as a DNA chip reader</a:t>
            </a:r>
            <a:r>
              <a:rPr lang="en-US" b="1" dirty="0" smtClean="0"/>
              <a:t>.</a:t>
            </a:r>
            <a:endParaRPr lang="en-US" dirty="0" smtClean="0"/>
          </a:p>
          <a:p>
            <a:pPr algn="just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11" descr="ÙØªÙØ¬Ø© Ø¨Ø­Ø« Ø§ÙØµÙØ± Ø¹Ù âªdna:DNA Hybridization methodâ¬â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28670"/>
            <a:ext cx="6596088" cy="49204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c) </a:t>
            </a:r>
            <a:r>
              <a:rPr lang="en-US" b="1" u="sng" dirty="0" smtClean="0">
                <a:solidFill>
                  <a:srgbClr val="FF0000"/>
                </a:solidFill>
              </a:rPr>
              <a:t>Ribosomal RNA sequence analysis – </a:t>
            </a:r>
            <a:r>
              <a:rPr lang="en-US" b="1" u="sng" dirty="0" err="1" smtClean="0">
                <a:solidFill>
                  <a:srgbClr val="FF0000"/>
                </a:solidFill>
              </a:rPr>
              <a:t>rRNA</a:t>
            </a:r>
            <a:r>
              <a:rPr lang="en-US" b="1" u="sng" dirty="0" smtClean="0">
                <a:solidFill>
                  <a:srgbClr val="FF0000"/>
                </a:solidFill>
              </a:rPr>
              <a:t> genes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 rtl="0">
              <a:buNone/>
            </a:pPr>
            <a:r>
              <a:rPr lang="en-US" dirty="0" smtClean="0"/>
              <a:t>(</a:t>
            </a:r>
            <a:r>
              <a:rPr lang="en-US" dirty="0" smtClean="0"/>
              <a:t>i.e., </a:t>
            </a:r>
            <a:r>
              <a:rPr lang="en-US" dirty="0" err="1" smtClean="0"/>
              <a:t>rDNA</a:t>
            </a:r>
            <a:r>
              <a:rPr lang="en-US" dirty="0" smtClean="0"/>
              <a:t>) from an unknown is isolated</a:t>
            </a:r>
            <a:r>
              <a:rPr lang="en-US" dirty="0" smtClean="0"/>
              <a:t>, sequenced </a:t>
            </a:r>
            <a:r>
              <a:rPr lang="en-US" dirty="0" smtClean="0"/>
              <a:t>and compared to database entries. The </a:t>
            </a:r>
            <a:r>
              <a:rPr lang="en-US" dirty="0" err="1" smtClean="0"/>
              <a:t>rDNA</a:t>
            </a:r>
            <a:r>
              <a:rPr lang="en-US" dirty="0" smtClean="0"/>
              <a:t> can easily be isolated by using </a:t>
            </a:r>
            <a:r>
              <a:rPr lang="en-US" dirty="0" err="1" smtClean="0"/>
              <a:t>rDNA</a:t>
            </a:r>
            <a:r>
              <a:rPr lang="en-US" dirty="0" smtClean="0"/>
              <a:t> specific </a:t>
            </a:r>
            <a:r>
              <a:rPr lang="en-US" dirty="0" smtClean="0"/>
              <a:t>primers and PCR. The amplified </a:t>
            </a:r>
            <a:r>
              <a:rPr lang="en-US" dirty="0" err="1" smtClean="0"/>
              <a:t>rDNA</a:t>
            </a:r>
            <a:r>
              <a:rPr lang="en-US" dirty="0" smtClean="0"/>
              <a:t> gene fragments are sequenced and compared </a:t>
            </a:r>
            <a:r>
              <a:rPr lang="en-US" dirty="0" smtClean="0"/>
              <a:t>to database </a:t>
            </a:r>
            <a:r>
              <a:rPr lang="en-US" dirty="0" smtClean="0"/>
              <a:t>entries (e.g., GenBank or Ribosomal Database project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12" descr="ØµÙØ±Ø© Ø°Ø§Øª ØµÙØ©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6219" y="500042"/>
            <a:ext cx="4370425" cy="57864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d) </a:t>
            </a:r>
            <a:r>
              <a:rPr lang="en-US" b="1" u="sng" dirty="0" err="1" smtClean="0">
                <a:solidFill>
                  <a:srgbClr val="FF0000"/>
                </a:solidFill>
              </a:rPr>
              <a:t>Ribotyping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technique used for bacterial identification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Genomic DNA is digested with restriction enzymes and then probed with an </a:t>
            </a:r>
            <a:r>
              <a:rPr lang="en-US" dirty="0" err="1" smtClean="0"/>
              <a:t>rRNA</a:t>
            </a:r>
            <a:r>
              <a:rPr lang="en-US" dirty="0" smtClean="0"/>
              <a:t> </a:t>
            </a:r>
            <a:r>
              <a:rPr lang="en-US" dirty="0" smtClean="0"/>
              <a:t>probe.</a:t>
            </a:r>
          </a:p>
          <a:p>
            <a:pPr algn="l" rtl="0"/>
            <a:r>
              <a:rPr lang="en-US" dirty="0" smtClean="0"/>
              <a:t>Banding </a:t>
            </a:r>
            <a:r>
              <a:rPr lang="en-US" dirty="0" smtClean="0"/>
              <a:t>pattern is compared to a database</a:t>
            </a:r>
          </a:p>
          <a:p>
            <a:pPr algn="l" rtl="0"/>
            <a:r>
              <a:rPr lang="en-US" dirty="0" smtClean="0"/>
              <a:t>This </a:t>
            </a:r>
            <a:r>
              <a:rPr lang="en-US" dirty="0" smtClean="0"/>
              <a:t>technique is also known as molecular fingerprinting because a unique banding </a:t>
            </a:r>
            <a:r>
              <a:rPr lang="en-US" dirty="0" smtClean="0"/>
              <a:t>pattern appears </a:t>
            </a:r>
            <a:r>
              <a:rPr lang="en-US" dirty="0" smtClean="0"/>
              <a:t>for virtually any organism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e) </a:t>
            </a:r>
            <a:r>
              <a:rPr lang="en-US" b="1" u="sng" dirty="0" err="1" smtClean="0">
                <a:solidFill>
                  <a:srgbClr val="FF0000"/>
                </a:solidFill>
              </a:rPr>
              <a:t>Multilocus</a:t>
            </a:r>
            <a:r>
              <a:rPr lang="en-US" b="1" u="sng" dirty="0" smtClean="0">
                <a:solidFill>
                  <a:srgbClr val="FF0000"/>
                </a:solidFill>
              </a:rPr>
              <a:t> Sequence Typing (MLST).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This </a:t>
            </a:r>
            <a:r>
              <a:rPr lang="en-US" dirty="0" smtClean="0"/>
              <a:t>technique involves the sequencing fragments from 6 to 7 genes (often </a:t>
            </a:r>
            <a:r>
              <a:rPr lang="en-US" dirty="0" smtClean="0"/>
              <a:t>house keeping genes</a:t>
            </a:r>
            <a:r>
              <a:rPr lang="en-US" dirty="0" smtClean="0"/>
              <a:t>) from an organism and comparing these with the same gene set from different </a:t>
            </a:r>
            <a:r>
              <a:rPr lang="en-US" dirty="0" smtClean="0"/>
              <a:t>strains of </a:t>
            </a:r>
            <a:r>
              <a:rPr lang="en-US" dirty="0" smtClean="0"/>
              <a:t>the same organism.</a:t>
            </a:r>
          </a:p>
          <a:p>
            <a:pPr algn="l" rtl="0"/>
            <a:r>
              <a:rPr lang="en-US" dirty="0" smtClean="0"/>
              <a:t> </a:t>
            </a:r>
            <a:r>
              <a:rPr lang="en-US" dirty="0" smtClean="0"/>
              <a:t>Can </a:t>
            </a:r>
            <a:r>
              <a:rPr lang="en-US" dirty="0" smtClean="0"/>
              <a:t>distinguish between closely related strains.</a:t>
            </a:r>
          </a:p>
          <a:p>
            <a:pPr algn="l" rtl="0"/>
            <a:r>
              <a:rPr lang="en-US" dirty="0" smtClean="0"/>
              <a:t>While </a:t>
            </a:r>
            <a:r>
              <a:rPr lang="en-US" dirty="0" err="1" smtClean="0"/>
              <a:t>rRNA</a:t>
            </a:r>
            <a:r>
              <a:rPr lang="en-US" dirty="0" smtClean="0"/>
              <a:t> gene sequence analysis is capable of identifying organisms to the genus level</a:t>
            </a:r>
            <a:r>
              <a:rPr lang="en-US" dirty="0" smtClean="0"/>
              <a:t>, MLST </a:t>
            </a:r>
            <a:r>
              <a:rPr lang="en-US" dirty="0" smtClean="0"/>
              <a:t>is useful for identifying organisms to the species level and below. MLST is not </a:t>
            </a:r>
            <a:r>
              <a:rPr lang="en-US" dirty="0" smtClean="0"/>
              <a:t>useful above </a:t>
            </a:r>
            <a:r>
              <a:rPr lang="en-US" dirty="0" smtClean="0"/>
              <a:t>the species level because is it too sensitive.</a:t>
            </a:r>
          </a:p>
          <a:p>
            <a:pPr algn="l" rtl="0"/>
            <a:r>
              <a:rPr lang="en-US" dirty="0" smtClean="0"/>
              <a:t> </a:t>
            </a:r>
            <a:r>
              <a:rPr lang="en-US" dirty="0" smtClean="0"/>
              <a:t>This </a:t>
            </a:r>
            <a:r>
              <a:rPr lang="en-US" dirty="0" smtClean="0"/>
              <a:t>technique has been used in epidemiological studies to track virulent strains of </a:t>
            </a:r>
            <a:r>
              <a:rPr lang="en-US" dirty="0" smtClean="0"/>
              <a:t>bacteria as </a:t>
            </a:r>
            <a:r>
              <a:rPr lang="en-US" dirty="0" smtClean="0"/>
              <a:t>well as differentiating strains of a particular </a:t>
            </a:r>
            <a:r>
              <a:rPr lang="en-US" dirty="0" smtClean="0"/>
              <a:t>pathogen </a:t>
            </a:r>
            <a:r>
              <a:rPr lang="en-US" dirty="0" err="1" smtClean="0"/>
              <a:t>heterotrophs</a:t>
            </a:r>
            <a:r>
              <a:rPr lang="en-US" dirty="0" smtClean="0"/>
              <a:t> .</a:t>
            </a:r>
            <a:r>
              <a:rPr lang="en-US" dirty="0" smtClean="0"/>
              <a:t> </a:t>
            </a:r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9" descr="ÙØªÙØ¬Ø© Ø¨Ø­Ø« Ø§ÙØµÙØ± Ø¹Ù pcr Ø¬ÙØ§Ø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428736"/>
            <a:ext cx="5072097" cy="5000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4242427-have-a-nice-day-handwriting-on-a-napkin-with-cup-of-coffee-and-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2094389"/>
            <a:ext cx="4953000" cy="329946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(4+5)</a:t>
            </a:r>
            <a:endParaRPr lang="ar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Carolus</a:t>
            </a:r>
            <a:r>
              <a:rPr lang="en-US" dirty="0" smtClean="0">
                <a:solidFill>
                  <a:srgbClr val="FF0000"/>
                </a:solidFill>
              </a:rPr>
              <a:t> Linnaeus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Binomial </a:t>
            </a:r>
            <a:r>
              <a:rPr lang="en-US" dirty="0" smtClean="0"/>
              <a:t>nomenclature: genus + species</a:t>
            </a:r>
          </a:p>
          <a:p>
            <a:pPr algn="l" rtl="0"/>
            <a:r>
              <a:rPr lang="en-US" dirty="0" smtClean="0"/>
              <a:t>– italicized or underlined.	</a:t>
            </a:r>
          </a:p>
          <a:p>
            <a:pPr algn="l" rtl="0"/>
            <a:r>
              <a:rPr lang="en-US" dirty="0" smtClean="0"/>
              <a:t>– genus is capitalized</a:t>
            </a:r>
          </a:p>
          <a:p>
            <a:pPr algn="l" rtl="0"/>
            <a:r>
              <a:rPr lang="en-US" dirty="0" smtClean="0"/>
              <a:t>– specific epithet (species) is lower case.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“Latinized”</a:t>
            </a:r>
          </a:p>
          <a:p>
            <a:pPr algn="l" rtl="0"/>
            <a:r>
              <a:rPr lang="en-US" dirty="0" smtClean="0"/>
              <a:t>-used worldwide</a:t>
            </a:r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dirty="0" smtClean="0"/>
              <a:t>Scientific Nomenclature:	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Naming </a:t>
            </a:r>
            <a:r>
              <a:rPr lang="en-US" dirty="0" smtClean="0"/>
              <a:t>bacteria</a:t>
            </a:r>
          </a:p>
          <a:p>
            <a:pPr algn="just" rtl="0">
              <a:buNone/>
            </a:pPr>
            <a:r>
              <a:rPr lang="en-US" dirty="0" smtClean="0"/>
              <a:t>– Names can describe characteristics or </a:t>
            </a:r>
            <a:r>
              <a:rPr lang="en-US" dirty="0" smtClean="0"/>
              <a:t>honor pioneer </a:t>
            </a:r>
            <a:r>
              <a:rPr lang="en-US" dirty="0" smtClean="0"/>
              <a:t>in field</a:t>
            </a:r>
          </a:p>
          <a:p>
            <a:pPr algn="just" rtl="0">
              <a:buNone/>
            </a:pPr>
            <a:r>
              <a:rPr lang="en-US" dirty="0" smtClean="0"/>
              <a:t>– Rules established by International Committee= </a:t>
            </a:r>
            <a:r>
              <a:rPr lang="en-US" dirty="0" smtClean="0"/>
              <a:t>Bacteriological on </a:t>
            </a:r>
            <a:r>
              <a:rPr lang="en-US" dirty="0" smtClean="0"/>
              <a:t>Systemic Bacteriology.</a:t>
            </a:r>
          </a:p>
          <a:p>
            <a:pPr algn="just" rtl="0">
              <a:buNone/>
            </a:pPr>
            <a:r>
              <a:rPr lang="en-US" dirty="0" smtClean="0"/>
              <a:t>-Code</a:t>
            </a:r>
          </a:p>
          <a:p>
            <a:pPr algn="just" rtl="0"/>
            <a:r>
              <a:rPr lang="en-US" dirty="0" err="1" smtClean="0"/>
              <a:t>Bergey’s</a:t>
            </a:r>
            <a:r>
              <a:rPr lang="en-US" dirty="0" smtClean="0"/>
              <a:t> </a:t>
            </a:r>
            <a:r>
              <a:rPr lang="en-US" dirty="0" smtClean="0"/>
              <a:t>Manual contains description and rules</a:t>
            </a:r>
          </a:p>
          <a:p>
            <a:pPr algn="just" rtl="0">
              <a:buFontTx/>
              <a:buChar char="-"/>
            </a:pPr>
            <a:r>
              <a:rPr lang="en-US" dirty="0" smtClean="0"/>
              <a:t>Compiled </a:t>
            </a:r>
            <a:r>
              <a:rPr lang="en-US" dirty="0" smtClean="0"/>
              <a:t>from publications in International </a:t>
            </a:r>
            <a:r>
              <a:rPr lang="en-US" dirty="0" smtClean="0"/>
              <a:t>Journal of </a:t>
            </a:r>
            <a:r>
              <a:rPr lang="en-US" dirty="0" smtClean="0"/>
              <a:t>Systemic </a:t>
            </a:r>
            <a:r>
              <a:rPr lang="en-US" dirty="0" smtClean="0"/>
              <a:t>Bacteriology</a:t>
            </a:r>
          </a:p>
          <a:p>
            <a:pPr algn="just" rtl="0">
              <a:buFontTx/>
              <a:buChar char="-"/>
            </a:pPr>
            <a:r>
              <a:rPr lang="en-US" dirty="0" smtClean="0"/>
              <a:t>Change </a:t>
            </a:r>
            <a:r>
              <a:rPr lang="en-US" dirty="0" smtClean="0"/>
              <a:t>as new techniques disclose similarities </a:t>
            </a:r>
            <a:r>
              <a:rPr lang="en-US" dirty="0" smtClean="0"/>
              <a:t>and differences</a:t>
            </a:r>
            <a:r>
              <a:rPr lang="en-US" b="1" dirty="0" smtClean="0"/>
              <a:t>.</a:t>
            </a: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nomenclature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Staphylococcus </a:t>
            </a:r>
            <a:r>
              <a:rPr lang="en-US" b="1" i="1" dirty="0" err="1" smtClean="0">
                <a:solidFill>
                  <a:srgbClr val="FF0000"/>
                </a:solidFill>
              </a:rPr>
              <a:t>aureus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/>
              <a:t>– </a:t>
            </a:r>
            <a:r>
              <a:rPr lang="en-US" dirty="0" smtClean="0"/>
              <a:t>Describes the </a:t>
            </a:r>
            <a:r>
              <a:rPr lang="en-US" dirty="0" err="1" smtClean="0"/>
              <a:t>clustere</a:t>
            </a:r>
            <a:r>
              <a:rPr lang="en-US" dirty="0" smtClean="0"/>
              <a:t> </a:t>
            </a:r>
            <a:r>
              <a:rPr lang="en-US" dirty="0" err="1" smtClean="0"/>
              <a:t>darrangement</a:t>
            </a:r>
            <a:r>
              <a:rPr lang="en-US" dirty="0" smtClean="0"/>
              <a:t> </a:t>
            </a:r>
            <a:r>
              <a:rPr lang="en-US" dirty="0" smtClean="0"/>
              <a:t>of the cells (</a:t>
            </a:r>
            <a:r>
              <a:rPr lang="en-US" dirty="0" err="1" smtClean="0"/>
              <a:t>staphylo</a:t>
            </a:r>
            <a:r>
              <a:rPr lang="en-US" dirty="0" smtClean="0"/>
              <a:t>-) and the </a:t>
            </a:r>
            <a:r>
              <a:rPr lang="en-US" dirty="0" smtClean="0"/>
              <a:t>golden color </a:t>
            </a:r>
            <a:r>
              <a:rPr lang="en-US" dirty="0" smtClean="0"/>
              <a:t>of the </a:t>
            </a:r>
            <a:r>
              <a:rPr lang="en-US" dirty="0" smtClean="0"/>
              <a:t>colonies (</a:t>
            </a:r>
            <a:r>
              <a:rPr lang="en-US" dirty="0" err="1" smtClean="0"/>
              <a:t>aur</a:t>
            </a:r>
            <a:r>
              <a:rPr lang="en-US" dirty="0" smtClean="0"/>
              <a:t>-</a:t>
            </a:r>
            <a:r>
              <a:rPr lang="en-US" dirty="0" smtClean="0"/>
              <a:t>).</a:t>
            </a:r>
          </a:p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Escherichia </a:t>
            </a:r>
            <a:r>
              <a:rPr lang="en-US" b="1" i="1" dirty="0" smtClean="0">
                <a:solidFill>
                  <a:srgbClr val="FF0000"/>
                </a:solidFill>
              </a:rPr>
              <a:t>coli	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/>
              <a:t>– Honors the discoverer</a:t>
            </a:r>
            <a:r>
              <a:rPr lang="en-US" dirty="0" smtClean="0"/>
              <a:t>, Theodor </a:t>
            </a:r>
            <a:r>
              <a:rPr lang="en-US" dirty="0" err="1" smtClean="0"/>
              <a:t>Escherich</a:t>
            </a:r>
            <a:r>
              <a:rPr lang="en-US" dirty="0" smtClean="0"/>
              <a:t>, </a:t>
            </a:r>
            <a:r>
              <a:rPr lang="en-US" dirty="0" smtClean="0"/>
              <a:t>and describes </a:t>
            </a:r>
            <a:r>
              <a:rPr lang="en-US" dirty="0" smtClean="0"/>
              <a:t>the bacterium’s	</a:t>
            </a:r>
            <a:r>
              <a:rPr lang="en-US" dirty="0" smtClean="0"/>
              <a:t>habitat–the </a:t>
            </a:r>
            <a:r>
              <a:rPr lang="en-US" dirty="0" smtClean="0"/>
              <a:t>large </a:t>
            </a:r>
            <a:r>
              <a:rPr lang="en-US" dirty="0" smtClean="0"/>
              <a:t>intestine or colon.</a:t>
            </a:r>
          </a:p>
          <a:p>
            <a:pPr algn="l" rtl="0">
              <a:buNone/>
            </a:pPr>
            <a:r>
              <a:rPr lang="en-US" dirty="0" smtClean="0"/>
              <a:t>After </a:t>
            </a:r>
            <a:r>
              <a:rPr lang="en-US" dirty="0" smtClean="0"/>
              <a:t>first use, can </a:t>
            </a:r>
            <a:r>
              <a:rPr lang="en-US" dirty="0" smtClean="0"/>
              <a:t>be abbreviated </a:t>
            </a:r>
            <a:r>
              <a:rPr lang="en-US" dirty="0" smtClean="0"/>
              <a:t>as:</a:t>
            </a:r>
          </a:p>
          <a:p>
            <a:pPr algn="l" rtl="0">
              <a:buNone/>
            </a:pPr>
            <a:r>
              <a:rPr lang="en-US" b="1" i="1" dirty="0" smtClean="0"/>
              <a:t>“S. </a:t>
            </a:r>
            <a:r>
              <a:rPr lang="en-US" b="1" i="1" dirty="0" err="1" smtClean="0"/>
              <a:t>aureus</a:t>
            </a:r>
            <a:r>
              <a:rPr lang="en-US" b="1" i="1" dirty="0" smtClean="0"/>
              <a:t>” and “E. </a:t>
            </a:r>
            <a:r>
              <a:rPr lang="en-US" b="1" i="1" dirty="0" smtClean="0"/>
              <a:t>coli”</a:t>
            </a:r>
            <a:r>
              <a:rPr lang="en-US" dirty="0" smtClean="0"/>
              <a:t> </a:t>
            </a:r>
          </a:p>
          <a:p>
            <a:pPr algn="l" rtl="0"/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r>
              <a:rPr lang="en-US" dirty="0" smtClean="0"/>
              <a:t>: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40108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Classification </a:t>
            </a:r>
            <a:r>
              <a:rPr lang="en-US" dirty="0" smtClean="0"/>
              <a:t>according to </a:t>
            </a:r>
            <a:r>
              <a:rPr lang="en-US" dirty="0" smtClean="0"/>
              <a:t>phenotypic characteristics</a:t>
            </a:r>
            <a:endParaRPr lang="en-US" dirty="0" smtClean="0"/>
          </a:p>
          <a:p>
            <a:pPr algn="l" rtl="0"/>
            <a:r>
              <a:rPr lang="en-US" dirty="0" smtClean="0"/>
              <a:t>Group </a:t>
            </a:r>
            <a:r>
              <a:rPr lang="en-US" b="1" dirty="0" smtClean="0"/>
              <a:t>analogously similar </a:t>
            </a:r>
            <a:r>
              <a:rPr lang="en-US" dirty="0" smtClean="0"/>
              <a:t>organisms</a:t>
            </a:r>
            <a:r>
              <a:rPr lang="en-US" dirty="0" smtClean="0"/>
              <a:t> </a:t>
            </a:r>
          </a:p>
          <a:p>
            <a:pPr algn="l" rtl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Phenetic</a:t>
            </a:r>
            <a:r>
              <a:rPr lang="en-US" b="1" dirty="0" smtClean="0">
                <a:solidFill>
                  <a:srgbClr val="FF0000"/>
                </a:solidFill>
              </a:rPr>
              <a:t> Classification Parameters:</a:t>
            </a:r>
            <a:endParaRPr lang="en-US" dirty="0" smtClean="0">
              <a:solidFill>
                <a:srgbClr val="FF0000"/>
              </a:solidFill>
            </a:endParaRPr>
          </a:p>
          <a:p>
            <a:pPr marL="624078" indent="-514350" algn="l" rtl="0">
              <a:buAutoNum type="alphaLcPeriod"/>
            </a:pPr>
            <a:r>
              <a:rPr lang="en-US" b="1" u="sng" dirty="0" smtClean="0"/>
              <a:t>Morphology:</a:t>
            </a:r>
          </a:p>
          <a:p>
            <a:pPr marL="624078" indent="-514350" algn="l" rtl="0">
              <a:buFont typeface="Arial" pitchFamily="34" charset="0"/>
              <a:buChar char="•"/>
            </a:pPr>
            <a:r>
              <a:rPr lang="en-US" dirty="0" smtClean="0"/>
              <a:t>cell </a:t>
            </a:r>
            <a:r>
              <a:rPr lang="en-US" dirty="0" smtClean="0"/>
              <a:t>shape and size, arrangement of cells, arrangement of flagella, capsule</a:t>
            </a:r>
            <a:r>
              <a:rPr lang="en-US" dirty="0" smtClean="0"/>
              <a:t>, </a:t>
            </a:r>
            <a:r>
              <a:rPr lang="en-US" dirty="0" err="1" smtClean="0"/>
              <a:t>andospores,mechanism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motility</a:t>
            </a:r>
          </a:p>
          <a:p>
            <a:pPr marL="624078" indent="-514350" algn="l" rtl="0">
              <a:buFont typeface="Arial" pitchFamily="34" charset="0"/>
              <a:buChar char="•"/>
            </a:pPr>
            <a:r>
              <a:rPr lang="en-US" dirty="0" smtClean="0"/>
              <a:t>staining </a:t>
            </a:r>
            <a:r>
              <a:rPr lang="en-US" dirty="0" smtClean="0"/>
              <a:t>properties – e.g., </a:t>
            </a:r>
            <a:r>
              <a:rPr lang="en-US" b="1" dirty="0" smtClean="0"/>
              <a:t>Gram stain reaction </a:t>
            </a:r>
            <a:r>
              <a:rPr lang="en-US" dirty="0" smtClean="0"/>
              <a:t>and acid-fast stain reaction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1) </a:t>
            </a:r>
            <a:r>
              <a:rPr lang="en-US" dirty="0" err="1" smtClean="0">
                <a:solidFill>
                  <a:srgbClr val="FF0000"/>
                </a:solidFill>
              </a:rPr>
              <a:t>Phenetic</a:t>
            </a:r>
            <a:r>
              <a:rPr lang="en-US" dirty="0" smtClean="0">
                <a:solidFill>
                  <a:srgbClr val="FF0000"/>
                </a:solidFill>
              </a:rPr>
              <a:t> Classification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ar-IQ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صورة 4" descr="C:\Users\pc\Documents\Pseudomonas_aeruginosa_Gra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857364"/>
            <a:ext cx="2520000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صورة 2" descr="C:\Users\pc\Documents\g +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857364"/>
            <a:ext cx="2572652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818" y="4000504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Gram negative bacteria.		Gram positive bacteria.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altLang="ja-JP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Pseudomonas </a:t>
            </a:r>
            <a:r>
              <a:rPr kumimoji="0" lang="en-US" altLang="ja-JP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aeroginosa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	                         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Staphylococcus </a:t>
            </a:r>
            <a:r>
              <a:rPr kumimoji="0" lang="en-US" altLang="ja-JP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aureus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13" descr="C:\Users\pc\Documents\identification-microbiology-grampositive-differential-hemolysis-original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6572296" cy="6000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6</a:t>
            </a:r>
            <a:endParaRPr lang="ar-IQ"/>
          </a:p>
        </p:txBody>
      </p:sp>
      <p:pic>
        <p:nvPicPr>
          <p:cNvPr id="5" name="صورة 14" descr="C:\Users\pc\Documents\gram negative - moises dominguez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60470" y="500042"/>
            <a:ext cx="7412058" cy="5786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865</Words>
  <Application>Microsoft Office PowerPoint</Application>
  <PresentationFormat>On-screen Show (4:3)</PresentationFormat>
  <Paragraphs>121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Taxonomy</vt:lpstr>
      <vt:lpstr>Components of taxonomy:</vt:lpstr>
      <vt:lpstr>Scientific Nomenclature: </vt:lpstr>
      <vt:lpstr>Scientific nomenclature</vt:lpstr>
      <vt:lpstr>Examples:</vt:lpstr>
      <vt:lpstr>1) Phenetic Classification: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</dc:title>
  <dc:creator>hp</dc:creator>
  <cp:lastModifiedBy>hp</cp:lastModifiedBy>
  <cp:revision>32</cp:revision>
  <dcterms:created xsi:type="dcterms:W3CDTF">2018-11-13T08:10:27Z</dcterms:created>
  <dcterms:modified xsi:type="dcterms:W3CDTF">2018-11-13T09:10:36Z</dcterms:modified>
</cp:coreProperties>
</file>